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24"/>
  </p:notesMasterIdLst>
  <p:sldIdLst>
    <p:sldId id="593" r:id="rId3"/>
    <p:sldId id="672" r:id="rId4"/>
    <p:sldId id="675" r:id="rId5"/>
    <p:sldId id="676" r:id="rId6"/>
    <p:sldId id="681" r:id="rId7"/>
    <p:sldId id="683" r:id="rId8"/>
    <p:sldId id="686" r:id="rId9"/>
    <p:sldId id="687" r:id="rId10"/>
    <p:sldId id="692" r:id="rId11"/>
    <p:sldId id="697" r:id="rId12"/>
    <p:sldId id="698" r:id="rId13"/>
    <p:sldId id="701" r:id="rId14"/>
    <p:sldId id="704" r:id="rId15"/>
    <p:sldId id="705" r:id="rId16"/>
    <p:sldId id="706" r:id="rId17"/>
    <p:sldId id="707" r:id="rId18"/>
    <p:sldId id="709" r:id="rId19"/>
    <p:sldId id="710" r:id="rId20"/>
    <p:sldId id="713" r:id="rId21"/>
    <p:sldId id="714" r:id="rId22"/>
    <p:sldId id="562" r:id="rId23"/>
  </p:sldIdLst>
  <p:sldSz cx="9144000" cy="5143500" type="screen16x9"/>
  <p:notesSz cx="6858000" cy="9144000"/>
  <p:embeddedFontLst>
    <p:embeddedFont>
      <p:font typeface="Bree Serif" panose="020B0600000101010101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" panose="020B0600000101010101" charset="0"/>
      <p:regular r:id="rId30"/>
      <p:bold r:id="rId31"/>
      <p:italic r:id="rId32"/>
      <p:boldItalic r:id="rId33"/>
    </p:embeddedFont>
    <p:embeddedFont>
      <p:font typeface="Nunito ExtraBold" panose="020B0600000101010101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hE983zPumVq0/lqxNTEUUW0CV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3" autoAdjust="0"/>
    <p:restoredTop sz="94660"/>
  </p:normalViewPr>
  <p:slideViewPr>
    <p:cSldViewPr snapToGrid="0">
      <p:cViewPr>
        <p:scale>
          <a:sx n="90" d="100"/>
          <a:sy n="90" d="100"/>
        </p:scale>
        <p:origin x="858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6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80" Type="http://schemas.openxmlformats.org/officeDocument/2006/relationships/tableStyles" Target="tableStyle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97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10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48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08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0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5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31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967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2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063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7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85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4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7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95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6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4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13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8" name="Google Shape;48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3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2" name="Google Shape;52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2">
  <p:cSld name="TITLE_AND_BODY_2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43"/>
          <p:cNvSpPr txBox="1"/>
          <p:nvPr/>
        </p:nvSpPr>
        <p:spPr>
          <a:xfrm>
            <a:off x="7285876" y="4836793"/>
            <a:ext cx="193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minseokkim@kaist.ac.kr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-50176" y="4861050"/>
            <a:ext cx="4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 여름 IT아카데미 파이선 데이터처리/시각화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3855"/>
            <a:ext cx="7886700" cy="377666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046748"/>
            <a:ext cx="7886700" cy="3822433"/>
          </a:xfrm>
        </p:spPr>
        <p:txBody>
          <a:bodyPr/>
          <a:lstStyle>
            <a:lvl1pPr>
              <a:defRPr sz="1950"/>
            </a:lvl1pPr>
            <a:lvl2pPr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60720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1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31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31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31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31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31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31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31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1" name="Google Shape;31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1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20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1">
  <p:cSld name="제목 및 본문 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310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8" name="Google Shape;48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3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2" name="Google Shape;52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54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76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64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51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9" name="Google Shape;89;p3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94" name="Google Shape;94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38"/>
          <p:cNvGrpSpPr/>
          <p:nvPr/>
        </p:nvGrpSpPr>
        <p:grpSpPr>
          <a:xfrm>
            <a:off x="5886353" y="1243"/>
            <a:ext cx="3257453" cy="1261514"/>
            <a:chOff x="6917201" y="0"/>
            <a:chExt cx="2227777" cy="863400"/>
          </a:xfrm>
        </p:grpSpPr>
        <p:sp>
          <p:nvSpPr>
            <p:cNvPr id="98" name="Google Shape;98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631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20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1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1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912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655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2">
  <p:cSld name="제목 및 본문 2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 txBox="1">
            <a:spLocks noGrp="1"/>
          </p:cNvSpPr>
          <p:nvPr>
            <p:ph type="title"/>
          </p:nvPr>
        </p:nvSpPr>
        <p:spPr>
          <a:xfrm>
            <a:off x="514350" y="464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43"/>
          <p:cNvSpPr txBox="1"/>
          <p:nvPr/>
        </p:nvSpPr>
        <p:spPr>
          <a:xfrm>
            <a:off x="7285876" y="4836793"/>
            <a:ext cx="193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minseokkim@kaist.ac.kr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-50176" y="4861050"/>
            <a:ext cx="4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 여름 IT아카데미 파이선 데이터처리/시각화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157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3855"/>
            <a:ext cx="7886700" cy="377666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046748"/>
            <a:ext cx="7886700" cy="3822433"/>
          </a:xfrm>
        </p:spPr>
        <p:txBody>
          <a:bodyPr/>
          <a:lstStyle>
            <a:lvl1pPr>
              <a:defRPr sz="1950"/>
            </a:lvl1pPr>
            <a:lvl2pPr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6932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9" name="Google Shape;89;p3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94" name="Google Shape;94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38"/>
          <p:cNvGrpSpPr/>
          <p:nvPr/>
        </p:nvGrpSpPr>
        <p:grpSpPr>
          <a:xfrm>
            <a:off x="5886353" y="1243"/>
            <a:ext cx="3257453" cy="1261514"/>
            <a:chOff x="6917201" y="0"/>
            <a:chExt cx="2227777" cy="863400"/>
          </a:xfrm>
        </p:grpSpPr>
        <p:sp>
          <p:nvSpPr>
            <p:cNvPr id="98" name="Google Shape;98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1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1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505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696150" y="1430801"/>
            <a:ext cx="7751700" cy="2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3600"/>
              <a:defRPr/>
            </a:pPr>
            <a:r>
              <a:rPr lang="ko-KR" altLang="en-US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강화학습 이론 </a:t>
            </a:r>
            <a:r>
              <a:rPr lang="en-US" altLang="ko-KR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lang="ko-KR" altLang="en-US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수식</a:t>
            </a:r>
            <a:r>
              <a:rPr lang="en-US" altLang="ko-KR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)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AF7B51"/>
              </a:solidFill>
              <a:effectLst/>
              <a:uLnTx/>
              <a:uFillTx/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81114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2CC6DA-36DE-432F-AD32-7CEDC7EF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8" y="1016365"/>
            <a:ext cx="6069746" cy="37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233A44"/>
              </a:buClr>
              <a:buSzPts val="1800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●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114300" lvl="0">
              <a:lnSpc>
                <a:spcPct val="150000"/>
              </a:lnSpc>
              <a:buClr>
                <a:srgbClr val="233A44"/>
              </a:buClr>
              <a:buSzPts val="1800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75E86F-B2F5-43AC-9AC1-196A031B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0" y="1082309"/>
            <a:ext cx="6235033" cy="3708960"/>
          </a:xfrm>
          <a:prstGeom prst="rect">
            <a:avLst/>
          </a:prstGeom>
        </p:spPr>
      </p:pic>
      <p:sp>
        <p:nvSpPr>
          <p:cNvPr id="7" name="Google Shape;164;p12">
            <a:extLst>
              <a:ext uri="{FF2B5EF4-FFF2-40B4-BE49-F238E27FC236}">
                <a16:creationId xmlns:a16="http://schemas.microsoft.com/office/drawing/2014/main" id="{38B434CA-3B34-4163-B638-5A4D31D13E6D}"/>
              </a:ext>
            </a:extLst>
          </p:cNvPr>
          <p:cNvSpPr txBox="1">
            <a:spLocks/>
          </p:cNvSpPr>
          <p:nvPr/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lang="en-US"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32750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12">
            <a:extLst>
              <a:ext uri="{FF2B5EF4-FFF2-40B4-BE49-F238E27FC236}">
                <a16:creationId xmlns:a16="http://schemas.microsoft.com/office/drawing/2014/main" id="{610218B6-F682-40A8-85D5-4D1E6EEB0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CC6A9-8CB5-4716-A729-9EF720E3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05" y="1073984"/>
            <a:ext cx="3625856" cy="371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09C3A-F050-41DC-B877-0B862ABC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2" y="1003168"/>
            <a:ext cx="5311993" cy="3711678"/>
          </a:xfrm>
          <a:prstGeom prst="rect">
            <a:avLst/>
          </a:prstGeom>
        </p:spPr>
      </p:pic>
      <p:sp>
        <p:nvSpPr>
          <p:cNvPr id="8" name="Google Shape;164;p12">
            <a:extLst>
              <a:ext uri="{FF2B5EF4-FFF2-40B4-BE49-F238E27FC236}">
                <a16:creationId xmlns:a16="http://schemas.microsoft.com/office/drawing/2014/main" id="{06BFD15F-4963-4897-BF52-0B2629CB8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16509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5AE2C6-FC2A-45CC-BC6F-71AAC485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972797"/>
            <a:ext cx="6180841" cy="3763533"/>
          </a:xfrm>
          <a:prstGeom prst="rect">
            <a:avLst/>
          </a:prstGeom>
        </p:spPr>
      </p:pic>
      <p:sp>
        <p:nvSpPr>
          <p:cNvPr id="8" name="Google Shape;164;p12">
            <a:extLst>
              <a:ext uri="{FF2B5EF4-FFF2-40B4-BE49-F238E27FC236}">
                <a16:creationId xmlns:a16="http://schemas.microsoft.com/office/drawing/2014/main" id="{5D161129-653B-4702-84DD-DE92EF6E4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359710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72E4D8-488E-41FD-B114-207CEA6E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6" y="1245648"/>
            <a:ext cx="6195021" cy="2205638"/>
          </a:xfrm>
          <a:prstGeom prst="rect">
            <a:avLst/>
          </a:prstGeom>
        </p:spPr>
      </p:pic>
      <p:sp>
        <p:nvSpPr>
          <p:cNvPr id="8" name="Google Shape;164;p12">
            <a:extLst>
              <a:ext uri="{FF2B5EF4-FFF2-40B4-BE49-F238E27FC236}">
                <a16:creationId xmlns:a16="http://schemas.microsoft.com/office/drawing/2014/main" id="{8CF7FABD-5F3B-4189-B065-5183D91BC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71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FACC93-6676-447D-9EE0-B6075E07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5" y="1059806"/>
            <a:ext cx="6103858" cy="3731016"/>
          </a:xfrm>
          <a:prstGeom prst="rect">
            <a:avLst/>
          </a:prstGeom>
        </p:spPr>
      </p:pic>
      <p:sp>
        <p:nvSpPr>
          <p:cNvPr id="8" name="Google Shape;164;p12">
            <a:extLst>
              <a:ext uri="{FF2B5EF4-FFF2-40B4-BE49-F238E27FC236}">
                <a16:creationId xmlns:a16="http://schemas.microsoft.com/office/drawing/2014/main" id="{8A849AFB-5EA1-458D-8032-D43EC06D3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기대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Expectation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63467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12">
            <a:extLst>
              <a:ext uri="{FF2B5EF4-FFF2-40B4-BE49-F238E27FC236}">
                <a16:creationId xmlns:a16="http://schemas.microsoft.com/office/drawing/2014/main" id="{C735CCF3-8E81-4E74-A6B0-25DC081CD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최적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optimality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66769A-8551-42A6-A23C-04B8DF1F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3" y="1260686"/>
            <a:ext cx="7746211" cy="2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12">
            <a:extLst>
              <a:ext uri="{FF2B5EF4-FFF2-40B4-BE49-F238E27FC236}">
                <a16:creationId xmlns:a16="http://schemas.microsoft.com/office/drawing/2014/main" id="{C735CCF3-8E81-4E74-A6B0-25DC081CD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최적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optimality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F0C1ED-7F32-4347-8D55-80764F64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" y="1029323"/>
            <a:ext cx="7169543" cy="28412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98265AE-BAE8-487A-8EBC-1291A0CC2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1" y="4114177"/>
            <a:ext cx="1752381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12">
            <a:extLst>
              <a:ext uri="{FF2B5EF4-FFF2-40B4-BE49-F238E27FC236}">
                <a16:creationId xmlns:a16="http://schemas.microsoft.com/office/drawing/2014/main" id="{C735CCF3-8E81-4E74-A6B0-25DC081CD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최적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optimality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169F80-3E98-4222-B6E3-CBA37185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87795"/>
            <a:ext cx="4038793" cy="38754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9021FC-E4F9-4D2D-8C7B-E80ACE5F1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5" y="987795"/>
            <a:ext cx="4038793" cy="34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4" y="352678"/>
            <a:ext cx="5463470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프로세스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233A44"/>
              </a:buClr>
              <a:buSzPts val="1800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B8683F-97C1-4E7E-9326-72B68779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02" y="1178490"/>
            <a:ext cx="2980952" cy="4666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6A1367-1D51-4BA0-A4C1-58EE09F0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0" y="1178490"/>
            <a:ext cx="3009524" cy="1123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C75FA2-E38E-4308-BE29-FAEA6D8E9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0" y="2550721"/>
            <a:ext cx="3704762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12">
            <a:extLst>
              <a:ext uri="{FF2B5EF4-FFF2-40B4-BE49-F238E27FC236}">
                <a16:creationId xmlns:a16="http://schemas.microsoft.com/office/drawing/2014/main" id="{C735CCF3-8E81-4E74-A6B0-25DC081CD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8381627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b="1" dirty="0" err="1"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2400" b="1" dirty="0">
                <a:latin typeface="Bree Serif"/>
                <a:ea typeface="Bree Serif"/>
                <a:cs typeface="Bree Serif"/>
                <a:sym typeface="Bree Serif"/>
              </a:rPr>
              <a:t> 최적 방정식 </a:t>
            </a:r>
            <a:r>
              <a:rPr lang="en-US" altLang="ko-KR" sz="2400" b="1" dirty="0">
                <a:latin typeface="Bree Serif"/>
                <a:ea typeface="Bree Serif"/>
                <a:cs typeface="Bree Serif"/>
                <a:sym typeface="Bree Serif"/>
              </a:rPr>
              <a:t>(Bellman optimality equation)</a:t>
            </a:r>
            <a:endParaRPr sz="2400"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D9A8B5-9A4B-4E5A-80B4-30B4C1EC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56" y="1161648"/>
            <a:ext cx="5861797" cy="12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9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879" y="2094672"/>
            <a:ext cx="5915025" cy="9541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4050" dirty="0">
                <a:solidFill>
                  <a:srgbClr val="3333FF"/>
                </a:solidFill>
              </a:rPr>
              <a:t>수고하셨습니다</a:t>
            </a:r>
            <a:endParaRPr lang="ko-KR" altLang="en-US" sz="4050" dirty="0"/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2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4" y="352678"/>
            <a:ext cx="6603648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리워드 프로세스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(MRP)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7F9A70-935C-4E37-9A4A-818721C4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0" y="1352924"/>
            <a:ext cx="3578578" cy="1218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EDAD67-26E2-42A9-908F-F784FA29C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0" y="2897884"/>
            <a:ext cx="3669810" cy="9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6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4" y="352678"/>
            <a:ext cx="6603648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리워드 프로세스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(MRP)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rgbClr val="233A44"/>
              </a:buClr>
              <a:buSzPts val="1800"/>
              <a:defRPr/>
            </a:pPr>
            <a:endParaRPr lang="ko-KR" altLang="en-US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0192E9-D7EF-4DDA-B551-C8C60832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3" y="1100246"/>
            <a:ext cx="6609524" cy="1323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6EA362-EA3B-46A8-A53C-CFABCA30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3" y="2550723"/>
            <a:ext cx="5971429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6682671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리워드 프로세스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(MRP)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F94DA6-ABB9-4C28-AC4B-6BCDE8B7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32" y="1120614"/>
            <a:ext cx="2904762" cy="7047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CFFD09-5A12-4E85-93F1-E359B616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32" y="2015921"/>
            <a:ext cx="5438095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6332716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결정 프로세스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(MDP)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15A546-97E7-4D63-84B0-6E2C47C3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2" y="1120344"/>
            <a:ext cx="3476190" cy="12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16CDD1-0373-475E-A204-C3F15E44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2" y="2692676"/>
            <a:ext cx="3333333" cy="6095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88740B-E3CA-4D46-80AD-6F63EA20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275" y="1101070"/>
            <a:ext cx="3847619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7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6682671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 err="1">
                <a:latin typeface="Bree Serif"/>
                <a:ea typeface="Bree Serif"/>
                <a:cs typeface="Bree Serif"/>
                <a:sym typeface="Bree Serif"/>
              </a:rPr>
              <a:t>마르코프</a:t>
            </a:r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 결정 프로세스 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(MDP)</a:t>
            </a:r>
            <a:endParaRPr b="1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정책함수는 에이전트 안에 존재한다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환경은 변하지 않지만 에이전트는 자신의 정책을 언제든 수정 가능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더 큰 보상을 얻기 위해 계속해서 정책을 교정함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이제는 에이전트가 어떤 행동을 취하는가에 따라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더 정확히 표현하면 에이전트의 정책함수에 따라서 얻는 리턴이 달라짐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상태가치함수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74F01D-4325-43EA-B01B-955D003C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14" y="3556327"/>
            <a:ext cx="4176889" cy="11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485773" y="352678"/>
            <a:ext cx="7935213" cy="57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>
                <a:latin typeface="Bree Serif"/>
                <a:ea typeface="Bree Serif"/>
                <a:cs typeface="Bree Serif"/>
                <a:sym typeface="Bree Serif"/>
              </a:rPr>
              <a:t>액션가치함수</a:t>
            </a:r>
            <a:r>
              <a:rPr lang="en-US" altLang="ko-KR" b="1" dirty="0">
                <a:latin typeface="Bree Serif"/>
                <a:ea typeface="Bree Serif"/>
                <a:cs typeface="Bree Serif"/>
                <a:sym typeface="Bree Serif"/>
              </a:rPr>
              <a:t>(state-action value function)</a:t>
            </a:r>
          </a:p>
        </p:txBody>
      </p:sp>
      <p:sp>
        <p:nvSpPr>
          <p:cNvPr id="165" name="Google Shape;165;p12"/>
          <p:cNvSpPr txBox="1"/>
          <p:nvPr/>
        </p:nvSpPr>
        <p:spPr>
          <a:xfrm>
            <a:off x="633600" y="930069"/>
            <a:ext cx="8233800" cy="386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6088" lvl="2" indent="-360363">
              <a:lnSpc>
                <a:spcPct val="150000"/>
              </a:lnSpc>
              <a:buClr>
                <a:srgbClr val="233A44"/>
              </a:buClr>
              <a:buSzPts val="1800"/>
              <a:buFont typeface="+mj-ea"/>
              <a:buAutoNum type="circleNumDbPlain"/>
              <a:defRPr/>
            </a:pP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(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취지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)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액션을 평가할 수 있다면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각 상태에서 선택할 수 있는 액션을 모두 평가해 본 다음에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그 중에 가장 </a:t>
            </a:r>
            <a:r>
              <a:rPr lang="ko-KR" altLang="en-US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가치있는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액션을 선택하면 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46088" lvl="2" indent="-360363">
              <a:lnSpc>
                <a:spcPct val="150000"/>
              </a:lnSpc>
              <a:buClr>
                <a:srgbClr val="233A44"/>
              </a:buClr>
              <a:buSzPts val="1800"/>
              <a:buFont typeface="+mj-ea"/>
              <a:buAutoNum type="circleNumDbPlain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액션가치함수는 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q(</a:t>
            </a:r>
            <a:r>
              <a:rPr lang="en-US" altLang="ko-KR" sz="1800" dirty="0" err="1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s,a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)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로 표현함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46088" lvl="2" indent="-360363">
              <a:lnSpc>
                <a:spcPct val="150000"/>
              </a:lnSpc>
              <a:buClr>
                <a:srgbClr val="233A44"/>
              </a:buClr>
              <a:buSzPts val="1800"/>
              <a:buFont typeface="+mj-ea"/>
              <a:buAutoNum type="circleNumDbPlain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함수에 상태와 액션이 동시에 인풋으로 들어가야 함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46088" lvl="2" indent="-360363">
              <a:lnSpc>
                <a:spcPct val="150000"/>
              </a:lnSpc>
              <a:buClr>
                <a:srgbClr val="233A44"/>
              </a:buClr>
              <a:buSzPts val="1800"/>
              <a:buFont typeface="+mj-ea"/>
              <a:buAutoNum type="circleNumDbPlain"/>
              <a:defRPr/>
            </a:pP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상태에 따라 액션의 결과가 달라지므로</a:t>
            </a:r>
            <a:r>
              <a:rPr lang="en-US" altLang="ko-KR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</a:t>
            </a:r>
            <a:r>
              <a:rPr lang="ko-KR" altLang="en-US" sz="1800" dirty="0">
                <a:solidFill>
                  <a:srgbClr val="233A4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액션만 따로 평가하는 건 불가</a:t>
            </a: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914400" lvl="1" indent="-342900">
              <a:lnSpc>
                <a:spcPct val="150000"/>
              </a:lnSpc>
              <a:buClr>
                <a:srgbClr val="233A44"/>
              </a:buClr>
              <a:buSzPts val="1800"/>
              <a:buFont typeface="Nunito ExtraBold"/>
              <a:buChar char="○"/>
              <a:defRPr/>
            </a:pPr>
            <a:endParaRPr lang="en-US" altLang="ko-KR" sz="1800" dirty="0">
              <a:solidFill>
                <a:srgbClr val="233A4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278887-16B0-436B-ADE7-4FF4830D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0" y="3245073"/>
            <a:ext cx="8609524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696150" y="1430801"/>
            <a:ext cx="7751700" cy="2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3600"/>
              <a:defRPr/>
            </a:pPr>
            <a:r>
              <a:rPr lang="ko-KR" altLang="en-US" sz="3600" b="1" dirty="0" err="1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벨만</a:t>
            </a:r>
            <a:r>
              <a:rPr lang="ko-KR" altLang="en-US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 방정식</a:t>
            </a:r>
            <a:endParaRPr lang="en-US" altLang="ko-KR" sz="3600" b="1" dirty="0">
              <a:solidFill>
                <a:srgbClr val="AF7B5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lvl="0" algn="ctr">
              <a:lnSpc>
                <a:spcPct val="150000"/>
              </a:lnSpc>
              <a:buSzPts val="3600"/>
              <a:defRPr/>
            </a:pPr>
            <a:r>
              <a:rPr lang="en-US" altLang="ko-KR" sz="3600" b="1" dirty="0">
                <a:solidFill>
                  <a:srgbClr val="AF7B51"/>
                </a:solidFill>
                <a:latin typeface="Bree Serif"/>
                <a:ea typeface="Bree Serif"/>
                <a:cs typeface="Bree Serif"/>
                <a:sym typeface="Bree Serif"/>
              </a:rPr>
              <a:t>(Bellman equation)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AF7B51"/>
              </a:solidFill>
              <a:effectLst/>
              <a:uLnTx/>
              <a:uFillTx/>
              <a:latin typeface="Bree Serif"/>
              <a:ea typeface="Bree Serif"/>
              <a:cs typeface="Bree Serif"/>
              <a:sym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3584156007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230</Words>
  <Application>Microsoft Office PowerPoint</Application>
  <PresentationFormat>화면 슬라이드 쇼(16:9)</PresentationFormat>
  <Paragraphs>38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Nunito</vt:lpstr>
      <vt:lpstr>Bree Serif</vt:lpstr>
      <vt:lpstr>Nunito ExtraBold</vt:lpstr>
      <vt:lpstr>Arial</vt:lpstr>
      <vt:lpstr>Calibri</vt:lpstr>
      <vt:lpstr>Shift</vt:lpstr>
      <vt:lpstr>1_Shift</vt:lpstr>
      <vt:lpstr>PowerPoint 프레젠테이션</vt:lpstr>
      <vt:lpstr>마르코프 프로세스</vt:lpstr>
      <vt:lpstr>마르코프 리워드 프로세스 (MRP)</vt:lpstr>
      <vt:lpstr>마르코프 리워드 프로세스 (MRP)</vt:lpstr>
      <vt:lpstr>마르코프 리워드 프로세스 (MRP)</vt:lpstr>
      <vt:lpstr>마르코프 결정 프로세스 (MDP)</vt:lpstr>
      <vt:lpstr>마르코프 결정 프로세스 (MDP)</vt:lpstr>
      <vt:lpstr>액션가치함수(state-action value function)</vt:lpstr>
      <vt:lpstr>PowerPoint 프레젠테이션</vt:lpstr>
      <vt:lpstr>벨만 기대 방정식 (Bellman Expectation equation)</vt:lpstr>
      <vt:lpstr>PowerPoint 프레젠테이션</vt:lpstr>
      <vt:lpstr>벨만 기대 방정식 (Bellman Expectation equation)</vt:lpstr>
      <vt:lpstr>벨만 기대 방정식 (Bellman Expectation equation)</vt:lpstr>
      <vt:lpstr>벨만 기대 방정식 (Bellman Expectation equation)</vt:lpstr>
      <vt:lpstr>벨만 기대 방정식 (Bellman Expectation equation)</vt:lpstr>
      <vt:lpstr>벨만 기대 방정식 (Bellman Expectation equation)</vt:lpstr>
      <vt:lpstr>벨만 최적 방정식 (Bellman optimality equation)</vt:lpstr>
      <vt:lpstr>벨만 최적 방정식 (Bellman optimality equation)</vt:lpstr>
      <vt:lpstr>벨만 최적 방정식 (Bellman optimality equation)</vt:lpstr>
      <vt:lpstr>벨만 최적 방정식 (Bellman optimality equation)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gylee</dc:creator>
  <cp:lastModifiedBy>gylee</cp:lastModifiedBy>
  <cp:revision>305</cp:revision>
  <cp:lastPrinted>2021-05-07T05:43:40Z</cp:lastPrinted>
  <dcterms:modified xsi:type="dcterms:W3CDTF">2024-04-27T08:09:18Z</dcterms:modified>
</cp:coreProperties>
</file>